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Semi-Bold" charset="1" panose="000007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5152"/>
            <a:ext cx="8820875" cy="538460"/>
            <a:chOff x="0" y="0"/>
            <a:chExt cx="11761167" cy="717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7946" cy="717946"/>
            </a:xfrm>
            <a:custGeom>
              <a:avLst/>
              <a:gdLst/>
              <a:ahLst/>
              <a:cxnLst/>
              <a:rect r="r" b="b" t="t" l="l"/>
              <a:pathLst>
                <a:path h="717946" w="717946">
                  <a:moveTo>
                    <a:pt x="0" y="0"/>
                  </a:moveTo>
                  <a:lnTo>
                    <a:pt x="717946" y="0"/>
                  </a:lnTo>
                  <a:lnTo>
                    <a:pt x="717946" y="717946"/>
                  </a:lnTo>
                  <a:lnTo>
                    <a:pt x="0" y="71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09620" y="131643"/>
              <a:ext cx="10651548" cy="549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3200" spc="-24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Mercado Inmobiliario de Madrid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704286" y="0"/>
            <a:ext cx="0" cy="1028700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0" y="2244045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383632"/>
            <a:ext cx="8746898" cy="564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1"/>
              </a:lnSpc>
            </a:pPr>
            <a:r>
              <a:rPr lang="en-US" b="true" sz="10525" spc="-78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</a:t>
            </a:r>
            <a:r>
              <a:rPr lang="en-US" b="true" sz="10525" spc="-789" u="none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sis Exploratorio de Datos (Idealista)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2973" y="910545"/>
            <a:ext cx="577147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b="true" sz="2999" spc="-14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Proyecto EDA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632973" y="7747186"/>
            <a:ext cx="3989591" cy="2262607"/>
            <a:chOff x="0" y="0"/>
            <a:chExt cx="5319455" cy="30168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319455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b="true" sz="2499" spc="-124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Trabajo hecho</a:t>
              </a:r>
              <a:r>
                <a:rPr lang="en-US" b="true" sz="2499" spc="-124" u="none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por: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57317"/>
              <a:ext cx="5097401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Natalia Sanchez Horneros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Marcos Martinez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Neha Malhotra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358904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62101" y="4533885"/>
            <a:ext cx="5520592" cy="3634820"/>
          </a:xfrm>
          <a:custGeom>
            <a:avLst/>
            <a:gdLst/>
            <a:ahLst/>
            <a:cxnLst/>
            <a:rect r="r" b="b" t="t" l="l"/>
            <a:pathLst>
              <a:path h="3634820" w="5520592">
                <a:moveTo>
                  <a:pt x="0" y="0"/>
                </a:moveTo>
                <a:lnTo>
                  <a:pt x="5520592" y="0"/>
                </a:lnTo>
                <a:lnTo>
                  <a:pt x="5520592" y="3634820"/>
                </a:lnTo>
                <a:lnTo>
                  <a:pt x="0" y="363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4562" y="4565323"/>
            <a:ext cx="4667103" cy="3571944"/>
          </a:xfrm>
          <a:custGeom>
            <a:avLst/>
            <a:gdLst/>
            <a:ahLst/>
            <a:cxnLst/>
            <a:rect r="r" b="b" t="t" l="l"/>
            <a:pathLst>
              <a:path h="3571944" w="4667103">
                <a:moveTo>
                  <a:pt x="0" y="0"/>
                </a:moveTo>
                <a:lnTo>
                  <a:pt x="4667103" y="0"/>
                </a:lnTo>
                <a:lnTo>
                  <a:pt x="4667103" y="3571944"/>
                </a:lnTo>
                <a:lnTo>
                  <a:pt x="0" y="357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7785"/>
            <a:ext cx="16081165" cy="134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50"/>
              </a:lnSpc>
            </a:pPr>
            <a:r>
              <a:rPr lang="en-US" b="true" sz="10050" spc="-753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bivariante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12995"/>
            <a:ext cx="6253309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metros y precio total (scatter plot).</a:t>
            </a:r>
          </a:p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número de habitaciones y precio por m² (boxplot).</a:t>
            </a:r>
          </a:p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Comparación de precios según:</a:t>
            </a:r>
          </a:p>
          <a:p>
            <a:pPr algn="ctr">
              <a:lnSpc>
                <a:spcPts val="3240"/>
              </a:lnSpc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-Ascensor (sí/no).</a:t>
            </a:r>
          </a:p>
          <a:p>
            <a:pPr algn="ctr">
              <a:lnSpc>
                <a:spcPts val="3240"/>
              </a:lnSpc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-Localización (exterior/interior).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49682" y="2022190"/>
            <a:ext cx="4188454" cy="6619683"/>
          </a:xfrm>
          <a:custGeom>
            <a:avLst/>
            <a:gdLst/>
            <a:ahLst/>
            <a:cxnLst/>
            <a:rect r="r" b="b" t="t" l="l"/>
            <a:pathLst>
              <a:path h="6619683" w="4188454">
                <a:moveTo>
                  <a:pt x="4188454" y="0"/>
                </a:moveTo>
                <a:lnTo>
                  <a:pt x="0" y="0"/>
                </a:lnTo>
                <a:lnTo>
                  <a:pt x="0" y="6619682"/>
                </a:lnTo>
                <a:lnTo>
                  <a:pt x="4188454" y="6619682"/>
                </a:lnTo>
                <a:lnTo>
                  <a:pt x="41884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148805" y="1028700"/>
            <a:ext cx="0" cy="824865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139195" y="1028700"/>
            <a:ext cx="0" cy="824865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43000" y="2022190"/>
            <a:ext cx="2805655" cy="6622791"/>
          </a:xfrm>
          <a:custGeom>
            <a:avLst/>
            <a:gdLst/>
            <a:ahLst/>
            <a:cxnLst/>
            <a:rect r="r" b="b" t="t" l="l"/>
            <a:pathLst>
              <a:path h="6622791" w="2805655">
                <a:moveTo>
                  <a:pt x="0" y="0"/>
                </a:moveTo>
                <a:lnTo>
                  <a:pt x="2805655" y="0"/>
                </a:lnTo>
                <a:lnTo>
                  <a:pt x="2805655" y="6622791"/>
                </a:lnTo>
                <a:lnTo>
                  <a:pt x="0" y="662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111" y="3208655"/>
            <a:ext cx="5472272" cy="3025711"/>
          </a:xfrm>
          <a:custGeom>
            <a:avLst/>
            <a:gdLst/>
            <a:ahLst/>
            <a:cxnLst/>
            <a:rect r="r" b="b" t="t" l="l"/>
            <a:pathLst>
              <a:path h="3025711" w="5472272">
                <a:moveTo>
                  <a:pt x="0" y="0"/>
                </a:moveTo>
                <a:lnTo>
                  <a:pt x="5472272" y="0"/>
                </a:lnTo>
                <a:lnTo>
                  <a:pt x="5472272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73630" y="3208655"/>
            <a:ext cx="5343418" cy="3025711"/>
          </a:xfrm>
          <a:custGeom>
            <a:avLst/>
            <a:gdLst/>
            <a:ahLst/>
            <a:cxnLst/>
            <a:rect r="r" b="b" t="t" l="l"/>
            <a:pathLst>
              <a:path h="3025711" w="5343418">
                <a:moveTo>
                  <a:pt x="0" y="0"/>
                </a:moveTo>
                <a:lnTo>
                  <a:pt x="5343419" y="0"/>
                </a:lnTo>
                <a:lnTo>
                  <a:pt x="5343419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41092" y="6520326"/>
            <a:ext cx="5408496" cy="3766674"/>
          </a:xfrm>
          <a:custGeom>
            <a:avLst/>
            <a:gdLst/>
            <a:ahLst/>
            <a:cxnLst/>
            <a:rect r="r" b="b" t="t" l="l"/>
            <a:pathLst>
              <a:path h="3766674" w="5408496">
                <a:moveTo>
                  <a:pt x="0" y="0"/>
                </a:moveTo>
                <a:lnTo>
                  <a:pt x="5408495" y="0"/>
                </a:lnTo>
                <a:lnTo>
                  <a:pt x="5408495" y="3766674"/>
                </a:lnTo>
                <a:lnTo>
                  <a:pt x="0" y="3766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99296" y="3208655"/>
            <a:ext cx="4933793" cy="3450170"/>
          </a:xfrm>
          <a:custGeom>
            <a:avLst/>
            <a:gdLst/>
            <a:ahLst/>
            <a:cxnLst/>
            <a:rect r="r" b="b" t="t" l="l"/>
            <a:pathLst>
              <a:path h="3450170" w="4933793">
                <a:moveTo>
                  <a:pt x="0" y="0"/>
                </a:moveTo>
                <a:lnTo>
                  <a:pt x="4933793" y="0"/>
                </a:lnTo>
                <a:lnTo>
                  <a:pt x="4933793" y="3450170"/>
                </a:lnTo>
                <a:lnTo>
                  <a:pt x="0" y="345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66" t="0" r="-146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6478" y="6520326"/>
            <a:ext cx="5534905" cy="2737974"/>
          </a:xfrm>
          <a:custGeom>
            <a:avLst/>
            <a:gdLst/>
            <a:ahLst/>
            <a:cxnLst/>
            <a:rect r="r" b="b" t="t" l="l"/>
            <a:pathLst>
              <a:path h="2737974" w="5534905">
                <a:moveTo>
                  <a:pt x="0" y="0"/>
                </a:moveTo>
                <a:lnTo>
                  <a:pt x="5534905" y="0"/>
                </a:lnTo>
                <a:lnTo>
                  <a:pt x="5534905" y="2737974"/>
                </a:lnTo>
                <a:lnTo>
                  <a:pt x="0" y="2737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84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99296" y="7000662"/>
            <a:ext cx="4933793" cy="2178641"/>
          </a:xfrm>
          <a:custGeom>
            <a:avLst/>
            <a:gdLst/>
            <a:ahLst/>
            <a:cxnLst/>
            <a:rect r="r" b="b" t="t" l="l"/>
            <a:pathLst>
              <a:path h="2178641" w="4933793">
                <a:moveTo>
                  <a:pt x="0" y="0"/>
                </a:moveTo>
                <a:lnTo>
                  <a:pt x="4933793" y="0"/>
                </a:lnTo>
                <a:lnTo>
                  <a:pt x="4933793" y="2178640"/>
                </a:lnTo>
                <a:lnTo>
                  <a:pt x="0" y="2178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086" r="0" b="-208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52225" y="1894556"/>
            <a:ext cx="8452576" cy="118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0"/>
              </a:lnSpc>
            </a:pPr>
            <a:r>
              <a:rPr lang="en-US" b="true" sz="8900" spc="-667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Visualizaciones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742" y="525943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AEFE0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69967"/>
            <a:ext cx="2286000" cy="2286000"/>
            <a:chOff x="0" y="0"/>
            <a:chExt cx="3048000" cy="304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8000" cy="2946400"/>
            </a:xfrm>
            <a:custGeom>
              <a:avLst/>
              <a:gdLst/>
              <a:ahLst/>
              <a:cxnLst/>
              <a:rect r="r" b="b" t="t" l="l"/>
              <a:pathLst>
                <a:path h="2946400" w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48000" cy="299402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282A2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Resumen de los principales hallazgos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219200"/>
            <a:ext cx="8686800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749" b="tru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Conclusiones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87996" y="3202469"/>
            <a:ext cx="6369965" cy="63699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397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84366" y="3488567"/>
            <a:ext cx="9452860" cy="5350501"/>
            <a:chOff x="0" y="0"/>
            <a:chExt cx="3906712" cy="2211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06712" cy="2211275"/>
            </a:xfrm>
            <a:custGeom>
              <a:avLst/>
              <a:gdLst/>
              <a:ahLst/>
              <a:cxnLst/>
              <a:rect r="r" b="b" t="t" l="l"/>
              <a:pathLst>
                <a:path h="2211275" w="3906712">
                  <a:moveTo>
                    <a:pt x="0" y="0"/>
                  </a:moveTo>
                  <a:lnTo>
                    <a:pt x="3906712" y="0"/>
                  </a:lnTo>
                  <a:lnTo>
                    <a:pt x="3906712" y="2211275"/>
                  </a:lnTo>
                  <a:lnTo>
                    <a:pt x="0" y="2211275"/>
                  </a:lnTo>
                  <a:close/>
                </a:path>
              </a:pathLst>
            </a:custGeom>
            <a:solidFill>
              <a:srgbClr val="96922B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06712" cy="22493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precio está muy influido por metros, zona y precio por m².</a:t>
              </a:r>
            </a:p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ascensor y la localización influyen en el valor.</a:t>
              </a:r>
            </a:p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Existen outliers que distorsionan algunas distribuciones.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3015"/>
            <a:ext cx="9527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</a:pPr>
            <a:r>
              <a:rPr lang="en-US" b="true" sz="12000" spc="-900" u="non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Contenido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575948"/>
            <a:ext cx="4458637" cy="4466253"/>
            <a:chOff x="0" y="0"/>
            <a:chExt cx="5944850" cy="59550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59448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2" indent="-291466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Introducción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02542"/>
              <a:ext cx="594485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Objetivos de la investigación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08904"/>
              <a:ext cx="59448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67304"/>
              <a:ext cx="5944850" cy="218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spc="-135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Descripción del conjunto de datos</a:t>
              </a:r>
            </a:p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97298" y="4575948"/>
            <a:ext cx="4803609" cy="2807008"/>
            <a:chOff x="0" y="0"/>
            <a:chExt cx="6404812" cy="37426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spc="-135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Análisis univariante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277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Análisis bivariante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04377"/>
              <a:ext cx="6404812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spc="-135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Visualizaciones</a:t>
              </a:r>
            </a:p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Conclusiones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596084" y="1912522"/>
            <a:ext cx="4663216" cy="6461957"/>
            <a:chOff x="0" y="0"/>
            <a:chExt cx="4734560" cy="6560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solidFill>
              <a:srgbClr val="FAEFE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953089" y="120650"/>
              <a:ext cx="76541" cy="76201"/>
            </a:xfrm>
            <a:custGeom>
              <a:avLst/>
              <a:gdLst/>
              <a:ahLst/>
              <a:cxnLst/>
              <a:rect r="r" b="b" t="t" l="l"/>
              <a:pathLst>
                <a:path h="76201" w="7654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21925" y="104139"/>
              <a:ext cx="109709" cy="109221"/>
            </a:xfrm>
            <a:custGeom>
              <a:avLst/>
              <a:gdLst/>
              <a:ahLst/>
              <a:cxnLst/>
              <a:rect r="r" b="b" t="t" l="l"/>
              <a:pathLst>
                <a:path h="109221" w="109709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30313" y="128270"/>
              <a:ext cx="61233" cy="60961"/>
            </a:xfrm>
            <a:custGeom>
              <a:avLst/>
              <a:gdLst/>
              <a:ahLst/>
              <a:cxnLst/>
              <a:rect r="r" b="b" t="t" l="l"/>
              <a:pathLst>
                <a:path h="60961" w="61233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46897" y="144780"/>
              <a:ext cx="28065" cy="27940"/>
            </a:xfrm>
            <a:custGeom>
              <a:avLst/>
              <a:gdLst/>
              <a:ahLst/>
              <a:cxnLst/>
              <a:rect r="r" b="b" t="t" l="l"/>
              <a:pathLst>
                <a:path h="27940" w="28065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FAEFE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44386" y="144780"/>
              <a:ext cx="15308" cy="15240"/>
            </a:xfrm>
            <a:custGeom>
              <a:avLst/>
              <a:gdLst/>
              <a:ahLst/>
              <a:cxnLst/>
              <a:rect r="r" b="b" t="t" l="l"/>
              <a:pathLst>
                <a:path h="15240" w="15308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6780" y="534670"/>
              <a:ext cx="16622" cy="278130"/>
            </a:xfrm>
            <a:custGeom>
              <a:avLst/>
              <a:gdLst/>
              <a:ahLst/>
              <a:cxnLst/>
              <a:rect r="r" b="b" t="t" l="l"/>
              <a:pathLst>
                <a:path h="278130" w="16622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716780" y="861060"/>
              <a:ext cx="16622" cy="278130"/>
            </a:xfrm>
            <a:custGeom>
              <a:avLst/>
              <a:gdLst/>
              <a:ahLst/>
              <a:cxnLst/>
              <a:rect r="r" b="b" t="t" l="l"/>
              <a:pathLst>
                <a:path h="278130" w="16622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064000" y="-113"/>
              <a:ext cx="320040" cy="16623"/>
            </a:xfrm>
            <a:custGeom>
              <a:avLst/>
              <a:gdLst/>
              <a:ahLst/>
              <a:cxnLst/>
              <a:rect r="r" b="b" t="t" l="l"/>
              <a:pathLst>
                <a:path h="16623" w="320040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851187" y="3065376"/>
            <a:ext cx="4144164" cy="4039273"/>
            <a:chOff x="0" y="0"/>
            <a:chExt cx="5525553" cy="5385698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2"/>
            <a:srcRect l="15822" t="0" r="15822" b="0"/>
            <a:stretch>
              <a:fillRect/>
            </a:stretch>
          </p:blipFill>
          <p:spPr>
            <a:xfrm flipH="false" flipV="false">
              <a:off x="0" y="0"/>
              <a:ext cx="5525553" cy="5385698"/>
            </a:xfrm>
            <a:prstGeom prst="rect">
              <a:avLst/>
            </a:prstGeom>
          </p:spPr>
        </p:pic>
      </p:grpSp>
      <p:sp>
        <p:nvSpPr>
          <p:cNvPr name="AutoShape 26" id="26"/>
          <p:cNvSpPr/>
          <p:nvPr/>
        </p:nvSpPr>
        <p:spPr>
          <a:xfrm>
            <a:off x="12851187" y="7117163"/>
            <a:ext cx="4144164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2851187" y="3052863"/>
            <a:ext cx="4144164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233099" y="2365848"/>
            <a:ext cx="460766" cy="460766"/>
          </a:xfrm>
          <a:custGeom>
            <a:avLst/>
            <a:gdLst/>
            <a:ahLst/>
            <a:cxnLst/>
            <a:rect r="r" b="b" t="t" l="l"/>
            <a:pathLst>
              <a:path h="460766" w="460766">
                <a:moveTo>
                  <a:pt x="0" y="0"/>
                </a:moveTo>
                <a:lnTo>
                  <a:pt x="460767" y="0"/>
                </a:lnTo>
                <a:lnTo>
                  <a:pt x="460767" y="460766"/>
                </a:lnTo>
                <a:lnTo>
                  <a:pt x="0" y="460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0" y="924877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1575421" y="0"/>
            <a:ext cx="0" cy="1028700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0" y="3762547"/>
            <a:ext cx="11565896" cy="20741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321208" y="-257346"/>
            <a:ext cx="0" cy="953470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81153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b="true" sz="12000" spc="-90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</a:t>
            </a:r>
            <a:r>
              <a:rPr lang="en-US" b="true" sz="12000" spc="-900" u="non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ntroducción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40654" y="1555546"/>
            <a:ext cx="5818646" cy="4581618"/>
            <a:chOff x="0" y="0"/>
            <a:chExt cx="7758194" cy="61088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75819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50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Propósito del estudio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60032"/>
              <a:ext cx="7758194" cy="514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mercado inmobiliario de Madrid presenta una elevada heterogeneidad en precios, tipologías y localización. Factores como el tamaño de la vivienda, el distrito, el número de habitaciones o la presencia de servicios influyen significativamente en el valor de los inmuebles.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análisis exploratorio de datos (EDA) permite identificar patrones, relaciones y anomalías que facilitan una mejor comprensión del comportamiento del mercado.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2998" y="1057275"/>
            <a:ext cx="7925002" cy="8172450"/>
          </a:xfrm>
          <a:custGeom>
            <a:avLst/>
            <a:gdLst/>
            <a:ahLst/>
            <a:cxnLst/>
            <a:rect r="r" b="b" t="t" l="l"/>
            <a:pathLst>
              <a:path h="8172450" w="7925002">
                <a:moveTo>
                  <a:pt x="0" y="0"/>
                </a:moveTo>
                <a:lnTo>
                  <a:pt x="7925002" y="0"/>
                </a:lnTo>
                <a:lnTo>
                  <a:pt x="7925002" y="8172450"/>
                </a:lnTo>
                <a:lnTo>
                  <a:pt x="0" y="817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14" t="0" r="-436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244012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42988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19175" y="2214131"/>
            <a:ext cx="8447377" cy="4248166"/>
            <a:chOff x="0" y="0"/>
            <a:chExt cx="11263169" cy="56642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1263169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125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principal del caso de estudio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82170"/>
              <a:ext cx="11263169" cy="448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5"/>
                </a:lnSpc>
              </a:pPr>
              <a:r>
                <a:rPr lang="en-US" b="true" sz="4375" spc="-328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Analizar de forma explorato</a:t>
              </a:r>
              <a:r>
                <a:rPr lang="en-US" b="true" sz="4375" spc="-328" u="none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ria el mercado inmobiliario de Madrid a partir de datos obtenidos de Idealista, con el fin de identificar patrones relevantes en los precios y sus variables explicativas.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348711" y="1028700"/>
            <a:ext cx="14288" cy="824866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3333680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92851" y="4241010"/>
            <a:ext cx="2030773" cy="2203008"/>
          </a:xfrm>
          <a:custGeom>
            <a:avLst/>
            <a:gdLst/>
            <a:ahLst/>
            <a:cxnLst/>
            <a:rect r="r" b="b" t="t" l="l"/>
            <a:pathLst>
              <a:path h="2203008" w="2030773">
                <a:moveTo>
                  <a:pt x="0" y="0"/>
                </a:moveTo>
                <a:lnTo>
                  <a:pt x="2030773" y="0"/>
                </a:lnTo>
                <a:lnTo>
                  <a:pt x="2030773" y="2203008"/>
                </a:lnTo>
                <a:lnTo>
                  <a:pt x="0" y="220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44296" y="4382714"/>
            <a:ext cx="1951334" cy="2150769"/>
          </a:xfrm>
          <a:custGeom>
            <a:avLst/>
            <a:gdLst/>
            <a:ahLst/>
            <a:cxnLst/>
            <a:rect r="r" b="b" t="t" l="l"/>
            <a:pathLst>
              <a:path h="2150769" w="1951334">
                <a:moveTo>
                  <a:pt x="1951335" y="0"/>
                </a:moveTo>
                <a:lnTo>
                  <a:pt x="0" y="0"/>
                </a:lnTo>
                <a:lnTo>
                  <a:pt x="0" y="2150769"/>
                </a:lnTo>
                <a:lnTo>
                  <a:pt x="1951335" y="2150769"/>
                </a:lnTo>
                <a:lnTo>
                  <a:pt x="19513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8227" y="4146540"/>
            <a:ext cx="2391949" cy="2391949"/>
          </a:xfrm>
          <a:custGeom>
            <a:avLst/>
            <a:gdLst/>
            <a:ahLst/>
            <a:cxnLst/>
            <a:rect r="r" b="b" t="t" l="l"/>
            <a:pathLst>
              <a:path h="2391949" w="2391949">
                <a:moveTo>
                  <a:pt x="0" y="0"/>
                </a:moveTo>
                <a:lnTo>
                  <a:pt x="2391949" y="0"/>
                </a:lnTo>
                <a:lnTo>
                  <a:pt x="2391949" y="2391949"/>
                </a:lnTo>
                <a:lnTo>
                  <a:pt x="0" y="239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9806"/>
            <a:ext cx="16230600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-74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 de la investigación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024334"/>
            <a:ext cx="4518874" cy="1276443"/>
            <a:chOff x="0" y="0"/>
            <a:chExt cx="6025166" cy="17019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</a:t>
              </a: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lizar la distribución de los precios de vivienda.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84563" y="7024334"/>
            <a:ext cx="4518874" cy="1276443"/>
            <a:chOff x="0" y="0"/>
            <a:chExt cx="6025166" cy="17019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Evalua</a:t>
              </a: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 la relación entre precio y características del inmueble.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40426" y="7024334"/>
            <a:ext cx="4518874" cy="1276443"/>
            <a:chOff x="0" y="0"/>
            <a:chExt cx="6025166" cy="170192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Detectar tendencias y posibles segmentaciones del mercado.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5834135" cy="304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spc="-592" b="tru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Des</a:t>
            </a:r>
            <a:r>
              <a:rPr lang="en-US" b="true" sz="7899" spc="-592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cripción del conjunto de datos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887903" y="0"/>
          <a:ext cx="10409622" cy="9283116"/>
        </p:xfrm>
        <a:graphic>
          <a:graphicData uri="http://schemas.openxmlformats.org/drawingml/2006/table">
            <a:tbl>
              <a:tblPr/>
              <a:tblGrid>
                <a:gridCol w="3182405"/>
                <a:gridCol w="7227216"/>
              </a:tblGrid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Fuente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Idealista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Tamaño de la muestra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BE1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11826 viviendas</a:t>
                      </a:r>
                      <a:endParaRPr lang="en-US" sz="1100"/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 variables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Localización geográfica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9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Madrid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Tipo de inmuebles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Escribe una explicación breve aquí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2344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AEFE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Variables principales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4C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</a:t>
                      </a:r>
                      <a:endParaRPr lang="en-US" sz="1100"/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Superficie (m²)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 de habitaciones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 de baños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Distrito / zona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Tipo de vivienda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753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4357293"/>
          <a:ext cx="18288000" cy="4913580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963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</a:tr>
              <a:tr h="3949686"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con más metros tienen un precio mayor.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zonas céntricas o de mayor nivel adquisitivo tienen precios más altos.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con ascensor son más caras que las que no lo tienen.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exteriores tienen un precio por m² mayor que las interiores.</a:t>
                      </a:r>
                    </a:p>
                    <a:p>
                      <a:pPr algn="ctr">
                        <a:lnSpc>
                          <a:spcPts val="35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104508"/>
            <a:ext cx="10527910" cy="2004625"/>
            <a:chOff x="0" y="0"/>
            <a:chExt cx="14037214" cy="26728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60045"/>
              <a:ext cx="14037214" cy="146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49"/>
                </a:lnSpc>
              </a:pPr>
              <a:r>
                <a:rPr lang="en-US" sz="8049" spc="-603" b="tru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77533"/>
              <a:ext cx="14037214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603078" y="-315197"/>
            <a:ext cx="3457416" cy="3788005"/>
          </a:xfrm>
          <a:custGeom>
            <a:avLst/>
            <a:gdLst/>
            <a:ahLst/>
            <a:cxnLst/>
            <a:rect r="r" b="b" t="t" l="l"/>
            <a:pathLst>
              <a:path h="3788005" w="3457416">
                <a:moveTo>
                  <a:pt x="0" y="0"/>
                </a:moveTo>
                <a:lnTo>
                  <a:pt x="3457415" y="0"/>
                </a:lnTo>
                <a:lnTo>
                  <a:pt x="3457415" y="3788005"/>
                </a:lnTo>
                <a:lnTo>
                  <a:pt x="0" y="378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3525" y="0"/>
            <a:ext cx="9134475" cy="4619625"/>
            <a:chOff x="0" y="0"/>
            <a:chExt cx="12179300" cy="6159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121" r="0" b="33121"/>
            <a:stretch>
              <a:fillRect/>
            </a:stretch>
          </p:blipFill>
          <p:spPr>
            <a:xfrm flipH="false" flipV="false">
              <a:off x="0" y="0"/>
              <a:ext cx="12179300" cy="61595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4638675"/>
            <a:ext cx="9134475" cy="4638675"/>
            <a:chOff x="0" y="0"/>
            <a:chExt cx="12179300" cy="61849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0486" r="0" b="25680"/>
            <a:stretch>
              <a:fillRect/>
            </a:stretch>
          </p:blipFill>
          <p:spPr>
            <a:xfrm flipH="false" flipV="false">
              <a:off x="0" y="0"/>
              <a:ext cx="12179300" cy="61849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4629150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144000" y="-257356"/>
            <a:ext cx="0" cy="953470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074420"/>
            <a:ext cx="7284276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5"/>
              </a:lnSpc>
            </a:pPr>
            <a:r>
              <a:rPr lang="en-US" b="true" sz="10275" spc="-77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de las variables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20326" y="5936942"/>
            <a:ext cx="4803609" cy="2023090"/>
            <a:chOff x="0" y="0"/>
            <a:chExt cx="6404812" cy="269745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spc="-135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Análisis univariante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50277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spc="-135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Análisis bivariante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51354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351865" y="1047750"/>
          <a:ext cx="9936135" cy="8229600"/>
        </p:xfrm>
        <a:graphic>
          <a:graphicData uri="http://schemas.openxmlformats.org/drawingml/2006/table">
            <a:tbl>
              <a:tblPr/>
              <a:tblGrid>
                <a:gridCol w="4963300"/>
                <a:gridCol w="4972835"/>
              </a:tblGrid>
              <a:tr h="14914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numéricas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categóricas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</a:tr>
              <a:tr h="6738114"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Actual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por m²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Metros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Habitaciones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Zonas con más anuncios.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Proporción de viviendas exteriores/interiores.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Presencia de ascensor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8736" y="6248590"/>
            <a:ext cx="5373606" cy="3028760"/>
          </a:xfrm>
          <a:custGeom>
            <a:avLst/>
            <a:gdLst/>
            <a:ahLst/>
            <a:cxnLst/>
            <a:rect r="r" b="b" t="t" l="l"/>
            <a:pathLst>
              <a:path h="3028760" w="5373606">
                <a:moveTo>
                  <a:pt x="0" y="0"/>
                </a:moveTo>
                <a:lnTo>
                  <a:pt x="5373606" y="0"/>
                </a:lnTo>
                <a:lnTo>
                  <a:pt x="5373606" y="3028760"/>
                </a:lnTo>
                <a:lnTo>
                  <a:pt x="0" y="3028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4123" y="1650869"/>
            <a:ext cx="6602833" cy="241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b="true" sz="9324" spc="-69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</a:t>
            </a:r>
            <a:r>
              <a:rPr lang="en-US" b="true" sz="9324" spc="-69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sis univariante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1099"/>
            <a:ext cx="691058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</a:pPr>
            <a:r>
              <a:rPr lang="en-US" sz="1600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  <a:hlinkClick r:id="rId4" action="ppaction://hlinksldjump"/>
              </a:rPr>
              <a:t>Volver a la página de contenido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DAG92neIx_g</dc:identifier>
  <dcterms:modified xsi:type="dcterms:W3CDTF">2011-08-01T06:04:30Z</dcterms:modified>
  <cp:revision>1</cp:revision>
  <dc:title>Negro Crema Beige Estilo Cálido y Moderno Investigación Alcance y Estrategia Presentación</dc:title>
</cp:coreProperties>
</file>